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64" r:id="rId9"/>
    <p:sldId id="267" r:id="rId10"/>
    <p:sldId id="273" r:id="rId11"/>
    <p:sldId id="26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4"/>
    <p:restoredTop sz="94637"/>
  </p:normalViewPr>
  <p:slideViewPr>
    <p:cSldViewPr snapToGrid="0" snapToObjects="1">
      <p:cViewPr varScale="1">
        <p:scale>
          <a:sx n="113" d="100"/>
          <a:sy n="113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717A-5BEB-3B49-A30A-2D0A3B706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তহবিলের</a:t>
            </a:r>
            <a:r>
              <a:rPr lang="en-US" dirty="0"/>
              <a:t> </a:t>
            </a:r>
            <a:r>
              <a:rPr lang="en-US" dirty="0" err="1"/>
              <a:t>কার্যকারিতা</a:t>
            </a:r>
            <a:r>
              <a:rPr lang="en-US" dirty="0"/>
              <a:t> </a:t>
            </a:r>
            <a:r>
              <a:rPr lang="en-US" dirty="0" err="1"/>
              <a:t>বনাম</a:t>
            </a:r>
            <a:r>
              <a:rPr lang="bn-IN" dirty="0"/>
              <a:t> </a:t>
            </a:r>
            <a:r>
              <a:rPr lang="en-US" dirty="0" err="1"/>
              <a:t>উন্নয়নের</a:t>
            </a:r>
            <a:r>
              <a:rPr lang="bn-IN" dirty="0"/>
              <a:t> কার্যকারিতা</a:t>
            </a:r>
            <a:br>
              <a:rPr lang="en-US" dirty="0"/>
            </a:br>
            <a:r>
              <a:rPr lang="en-US" sz="2900" dirty="0"/>
              <a:t>(Aid Effectiveness and Development Effectiveness)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4D21-E486-D441-BACB-1417414FE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প্রেক্ষাপট</a:t>
            </a:r>
            <a:r>
              <a:rPr lang="en-US" sz="2500" dirty="0"/>
              <a:t> </a:t>
            </a:r>
            <a:r>
              <a:rPr lang="en-US" sz="2500" dirty="0" err="1"/>
              <a:t>ও</a:t>
            </a:r>
            <a:r>
              <a:rPr lang="en-US" sz="2500" dirty="0"/>
              <a:t> </a:t>
            </a:r>
            <a:r>
              <a:rPr lang="en-US" sz="2500" dirty="0" err="1"/>
              <a:t>ইতিহাস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835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A742-99F6-124D-9D21-D7DB8EF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altLang="ko-KR" sz="3600" b="1" dirty="0"/>
              <a:t>তহবিল কার্যকারিতা ও উন্নয়ন কার্যকারিতার পার্থক্য</a:t>
            </a:r>
            <a:endParaRPr lang="en-US" sz="3600" dirty="0"/>
          </a:p>
        </p:txBody>
      </p:sp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CB61F94B-0633-D248-96A4-300E4CDE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17620" y="712578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16455373-6B71-B341-9C19-D0FDE6BAFEA5}" type="slidenum">
              <a:rPr kumimoji="0" lang="en-US" altLang="ko-KR" smtClean="0">
                <a:solidFill>
                  <a:srgbClr val="424242"/>
                </a:solidFill>
              </a:rPr>
              <a:pPr/>
              <a:t>10</a:t>
            </a:fld>
            <a:endParaRPr kumimoji="0" lang="en-US" altLang="ko-KR">
              <a:solidFill>
                <a:srgbClr val="42424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8D67D-DB84-6A4A-ABF4-DA66BCA6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7"/>
            <a:ext cx="3990808" cy="44321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তহবিল</a:t>
            </a:r>
            <a:r>
              <a:rPr lang="bn-IN" b="1" dirty="0"/>
              <a:t> কার্যকারিতা</a:t>
            </a:r>
          </a:p>
          <a:p>
            <a:r>
              <a:rPr lang="bn-IN" dirty="0"/>
              <a:t>দাতব্য</a:t>
            </a:r>
          </a:p>
          <a:p>
            <a:r>
              <a:rPr lang="bn-IN" dirty="0"/>
              <a:t>দারিদ্রের লক্ষণ নিয়ে কাজ করা</a:t>
            </a:r>
          </a:p>
          <a:p>
            <a:r>
              <a:rPr lang="bn-IN" dirty="0"/>
              <a:t>মানব চাহিদা</a:t>
            </a:r>
          </a:p>
          <a:p>
            <a:r>
              <a:rPr lang="bn-IN" dirty="0"/>
              <a:t>ট্রিকল ডাউন</a:t>
            </a:r>
          </a:p>
          <a:p>
            <a:r>
              <a:rPr lang="bn-IN" dirty="0"/>
              <a:t>স্বল্প মেয়াদী ফল</a:t>
            </a:r>
          </a:p>
          <a:p>
            <a:r>
              <a:rPr lang="bn-IN" dirty="0"/>
              <a:t>দাতা সংস্থা চালিত</a:t>
            </a:r>
          </a:p>
          <a:p>
            <a:r>
              <a:rPr lang="bn-IN" dirty="0"/>
              <a:t>নারী সমতা</a:t>
            </a:r>
          </a:p>
          <a:p>
            <a:r>
              <a:rPr lang="bn-IN" dirty="0"/>
              <a:t>কর্মসংস্থান </a:t>
            </a:r>
          </a:p>
          <a:p>
            <a:r>
              <a:rPr lang="bn-IN" dirty="0"/>
              <a:t>অরাজনৈতিক সেবা প্রদান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A0F3744-3F6F-9C43-AC79-61E59C537619}"/>
              </a:ext>
            </a:extLst>
          </p:cNvPr>
          <p:cNvSpPr txBox="1">
            <a:spLocks/>
          </p:cNvSpPr>
          <p:nvPr/>
        </p:nvSpPr>
        <p:spPr>
          <a:xfrm>
            <a:off x="4814935" y="2187934"/>
            <a:ext cx="3990808" cy="443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b="1" dirty="0" err="1"/>
              <a:t>উন্নয়ন</a:t>
            </a:r>
            <a:r>
              <a:rPr lang="bn-IN" b="1" dirty="0"/>
              <a:t> কার্যকারিতা</a:t>
            </a:r>
          </a:p>
          <a:p>
            <a:r>
              <a:rPr lang="bn-IN" dirty="0"/>
              <a:t>ন্যায়বিচার ভিত্তিক</a:t>
            </a:r>
          </a:p>
          <a:p>
            <a:r>
              <a:rPr lang="bn-IN" dirty="0"/>
              <a:t>দারিদ্রের মূল কারণ নিয়ে কাজ</a:t>
            </a:r>
          </a:p>
          <a:p>
            <a:r>
              <a:rPr lang="bn-IN" dirty="0"/>
              <a:t>মানব অধিকার</a:t>
            </a:r>
          </a:p>
          <a:p>
            <a:r>
              <a:rPr lang="bn-IN" dirty="0"/>
              <a:t>সমতাভিত্তিক বণ্টন </a:t>
            </a:r>
          </a:p>
          <a:p>
            <a:r>
              <a:rPr lang="bn-IN" dirty="0"/>
              <a:t>দীর্ঘমেয়াদী ফল </a:t>
            </a:r>
          </a:p>
          <a:p>
            <a:r>
              <a:rPr lang="bn-IN" dirty="0"/>
              <a:t>সকল উন্নয়ন অংশীদার চালিত</a:t>
            </a:r>
          </a:p>
          <a:p>
            <a:r>
              <a:rPr lang="bn-IN" dirty="0"/>
              <a:t>জেন্ডার সমতা/ সাম্যতা</a:t>
            </a:r>
          </a:p>
          <a:p>
            <a:r>
              <a:rPr lang="bn-IN" dirty="0"/>
              <a:t>মর্যাদাপূর্ণ কাজ</a:t>
            </a:r>
          </a:p>
          <a:p>
            <a:r>
              <a:rPr lang="bn-IN" dirty="0"/>
              <a:t>রাজনীতিই ক্ষমতা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A742-99F6-124D-9D21-D7DB8EF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Global Partnership for Effective Development Cooperation (GPEDC)</a:t>
            </a:r>
            <a:endParaRPr lang="en-US" dirty="0"/>
          </a:p>
        </p:txBody>
      </p:sp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CB61F94B-0633-D248-96A4-300E4CDE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17620" y="712578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16455373-6B71-B341-9C19-D0FDE6BAFEA5}" type="slidenum">
              <a:rPr kumimoji="0" lang="en-US" altLang="ko-KR" smtClean="0">
                <a:solidFill>
                  <a:srgbClr val="424242"/>
                </a:solidFill>
              </a:rPr>
              <a:pPr/>
              <a:t>11</a:t>
            </a:fld>
            <a:endParaRPr kumimoji="0" lang="en-US" altLang="ko-KR">
              <a:solidFill>
                <a:srgbClr val="424242"/>
              </a:solidFill>
            </a:endParaRPr>
          </a:p>
        </p:txBody>
      </p:sp>
      <p:grpSp>
        <p:nvGrpSpPr>
          <p:cNvPr id="10" name="그룹 15">
            <a:extLst>
              <a:ext uri="{FF2B5EF4-FFF2-40B4-BE49-F238E27FC236}">
                <a16:creationId xmlns:a16="http://schemas.microsoft.com/office/drawing/2014/main" id="{B2ADA8B1-3CB1-794E-97C9-5E0EE302CF39}"/>
              </a:ext>
            </a:extLst>
          </p:cNvPr>
          <p:cNvGrpSpPr>
            <a:grpSpLocks/>
          </p:cNvGrpSpPr>
          <p:nvPr/>
        </p:nvGrpSpPr>
        <p:grpSpPr bwMode="auto">
          <a:xfrm>
            <a:off x="3033132" y="2352908"/>
            <a:ext cx="8229600" cy="3412274"/>
            <a:chOff x="2902110" y="1714488"/>
            <a:chExt cx="4795777" cy="1584325"/>
          </a:xfrm>
        </p:grpSpPr>
        <p:sp>
          <p:nvSpPr>
            <p:cNvPr id="12" name="순서도: 대체 처리 3">
              <a:extLst>
                <a:ext uri="{FF2B5EF4-FFF2-40B4-BE49-F238E27FC236}">
                  <a16:creationId xmlns:a16="http://schemas.microsoft.com/office/drawing/2014/main" id="{1A03711B-B377-A346-8BC1-72F86E8CC07D}"/>
                </a:ext>
              </a:extLst>
            </p:cNvPr>
            <p:cNvSpPr/>
            <p:nvPr/>
          </p:nvSpPr>
          <p:spPr bwMode="auto">
            <a:xfrm>
              <a:off x="3135665" y="1714488"/>
              <a:ext cx="1920520" cy="44489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600" b="1" dirty="0">
                  <a:solidFill>
                    <a:srgbClr val="FFFFFF"/>
                  </a:solidFill>
                  <a:latin typeface="Calibri" pitchFamily="34" charset="0"/>
                </a:rPr>
                <a:t>Ministerial Meeting</a:t>
              </a:r>
              <a:r>
                <a:rPr lang="en-US" altLang="ko-KR" sz="1600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endParaRPr lang="ko-KR" alt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순서도: 대체 처리 6">
              <a:extLst>
                <a:ext uri="{FF2B5EF4-FFF2-40B4-BE49-F238E27FC236}">
                  <a16:creationId xmlns:a16="http://schemas.microsoft.com/office/drawing/2014/main" id="{50CAA69C-15F7-C44E-B00D-15E00A7A893F}"/>
                </a:ext>
              </a:extLst>
            </p:cNvPr>
            <p:cNvSpPr/>
            <p:nvPr/>
          </p:nvSpPr>
          <p:spPr bwMode="auto">
            <a:xfrm>
              <a:off x="3168805" y="2729096"/>
              <a:ext cx="1920521" cy="44329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600" b="1">
                  <a:solidFill>
                    <a:srgbClr val="FFFFFF"/>
                  </a:solidFill>
                  <a:latin typeface="Calibri" pitchFamily="34" charset="0"/>
                </a:rPr>
                <a:t>Steering Committee</a:t>
              </a:r>
              <a:endParaRPr lang="ko-KR" altLang="en-US" sz="16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" name="순서도: 대체 처리 7">
              <a:extLst>
                <a:ext uri="{FF2B5EF4-FFF2-40B4-BE49-F238E27FC236}">
                  <a16:creationId xmlns:a16="http://schemas.microsoft.com/office/drawing/2014/main" id="{5AE7F3B2-0DED-7343-BE7F-D41C588CC42F}"/>
                </a:ext>
              </a:extLst>
            </p:cNvPr>
            <p:cNvSpPr/>
            <p:nvPr/>
          </p:nvSpPr>
          <p:spPr bwMode="auto">
            <a:xfrm>
              <a:off x="6334428" y="1991344"/>
              <a:ext cx="1363459" cy="9585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600" b="1">
                  <a:solidFill>
                    <a:srgbClr val="FFFFFF"/>
                  </a:solidFill>
                  <a:latin typeface="Calibri" pitchFamily="34" charset="0"/>
                </a:rPr>
                <a:t>Secretariat: </a:t>
              </a:r>
            </a:p>
            <a:p>
              <a:pPr algn="ctr" eaLnBrk="1" latinLnBrk="1" hangingPunct="1">
                <a:defRPr/>
              </a:pPr>
              <a:r>
                <a:rPr lang="en-US" altLang="ko-KR" sz="1600" b="1">
                  <a:solidFill>
                    <a:srgbClr val="FFFFFF"/>
                  </a:solidFill>
                  <a:latin typeface="Calibri" pitchFamily="34" charset="0"/>
                </a:rPr>
                <a:t>OECD/ UNDP </a:t>
              </a:r>
              <a:endParaRPr lang="ko-KR" altLang="en-US" sz="16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위쪽 화살표 5">
              <a:extLst>
                <a:ext uri="{FF2B5EF4-FFF2-40B4-BE49-F238E27FC236}">
                  <a16:creationId xmlns:a16="http://schemas.microsoft.com/office/drawing/2014/main" id="{93808311-CB30-824E-835E-672391A97A8F}"/>
                </a:ext>
              </a:extLst>
            </p:cNvPr>
            <p:cNvSpPr/>
            <p:nvPr/>
          </p:nvSpPr>
          <p:spPr bwMode="auto">
            <a:xfrm>
              <a:off x="3922299" y="2285805"/>
              <a:ext cx="71013" cy="3184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아래쪽 화살표 8">
              <a:extLst>
                <a:ext uri="{FF2B5EF4-FFF2-40B4-BE49-F238E27FC236}">
                  <a16:creationId xmlns:a16="http://schemas.microsoft.com/office/drawing/2014/main" id="{D7E70391-C439-EC4A-B778-FFD2FCE91F7D}"/>
                </a:ext>
              </a:extLst>
            </p:cNvPr>
            <p:cNvSpPr/>
            <p:nvPr/>
          </p:nvSpPr>
          <p:spPr bwMode="auto">
            <a:xfrm>
              <a:off x="4363130" y="2285805"/>
              <a:ext cx="72592" cy="318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직사각형 9">
              <a:extLst>
                <a:ext uri="{FF2B5EF4-FFF2-40B4-BE49-F238E27FC236}">
                  <a16:creationId xmlns:a16="http://schemas.microsoft.com/office/drawing/2014/main" id="{C9989917-20B6-FD4A-8C41-374034F9F06C}"/>
                </a:ext>
              </a:extLst>
            </p:cNvPr>
            <p:cNvSpPr/>
            <p:nvPr/>
          </p:nvSpPr>
          <p:spPr bwMode="auto">
            <a:xfrm>
              <a:off x="2902110" y="2285805"/>
              <a:ext cx="954736" cy="318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latinLnBrk="1" hangingPunct="1">
                <a:defRPr/>
              </a:pPr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Agenda &amp; Priorities</a:t>
              </a:r>
              <a:endParaRPr lang="ko-KR" altLang="en-US" sz="12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직사각형 13">
              <a:extLst>
                <a:ext uri="{FF2B5EF4-FFF2-40B4-BE49-F238E27FC236}">
                  <a16:creationId xmlns:a16="http://schemas.microsoft.com/office/drawing/2014/main" id="{8A3A9C50-EAF5-9848-B9C0-A71519DE5108}"/>
                </a:ext>
              </a:extLst>
            </p:cNvPr>
            <p:cNvSpPr/>
            <p:nvPr/>
          </p:nvSpPr>
          <p:spPr bwMode="auto">
            <a:xfrm>
              <a:off x="4428110" y="2285805"/>
              <a:ext cx="1194605" cy="318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Tasks &amp; Assignments</a:t>
              </a:r>
              <a:endParaRPr lang="ko-KR" altLang="en-US" sz="1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오른쪽 화살표 19">
              <a:extLst>
                <a:ext uri="{FF2B5EF4-FFF2-40B4-BE49-F238E27FC236}">
                  <a16:creationId xmlns:a16="http://schemas.microsoft.com/office/drawing/2014/main" id="{478AAA83-A713-DB42-A9B3-B4BB21A3E042}"/>
                </a:ext>
              </a:extLst>
            </p:cNvPr>
            <p:cNvSpPr/>
            <p:nvPr/>
          </p:nvSpPr>
          <p:spPr bwMode="auto">
            <a:xfrm>
              <a:off x="5341818" y="2602670"/>
              <a:ext cx="886880" cy="3488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200" b="1">
                  <a:solidFill>
                    <a:srgbClr val="FFFFFF"/>
                  </a:solidFill>
                  <a:latin typeface="Calibri" pitchFamily="34" charset="0"/>
                </a:rPr>
                <a:t>Guidance</a:t>
              </a:r>
              <a:endParaRPr lang="ko-KR" altLang="en-US" sz="12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왼쪽 화살표 20">
              <a:extLst>
                <a:ext uri="{FF2B5EF4-FFF2-40B4-BE49-F238E27FC236}">
                  <a16:creationId xmlns:a16="http://schemas.microsoft.com/office/drawing/2014/main" id="{6DC673D0-837A-A040-8164-51FC9408B6EF}"/>
                </a:ext>
              </a:extLst>
            </p:cNvPr>
            <p:cNvSpPr/>
            <p:nvPr/>
          </p:nvSpPr>
          <p:spPr bwMode="auto">
            <a:xfrm>
              <a:off x="5305522" y="2981948"/>
              <a:ext cx="886880" cy="31686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300" b="1">
                  <a:solidFill>
                    <a:srgbClr val="FFFFFF"/>
                  </a:solidFill>
                  <a:latin typeface="Calibri" pitchFamily="34" charset="0"/>
                </a:rPr>
                <a:t>Support</a:t>
              </a:r>
              <a:endParaRPr lang="ko-KR" altLang="en-US" sz="13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왼쪽 화살표 25">
              <a:extLst>
                <a:ext uri="{FF2B5EF4-FFF2-40B4-BE49-F238E27FC236}">
                  <a16:creationId xmlns:a16="http://schemas.microsoft.com/office/drawing/2014/main" id="{46BA24B5-CE30-2249-B942-859687EDDA84}"/>
                </a:ext>
              </a:extLst>
            </p:cNvPr>
            <p:cNvSpPr/>
            <p:nvPr/>
          </p:nvSpPr>
          <p:spPr bwMode="auto">
            <a:xfrm>
              <a:off x="5267648" y="1778501"/>
              <a:ext cx="890036" cy="3152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300" b="1">
                  <a:solidFill>
                    <a:srgbClr val="FFFFFF"/>
                  </a:solidFill>
                  <a:latin typeface="Calibri" pitchFamily="34" charset="0"/>
                </a:rPr>
                <a:t>Support</a:t>
              </a:r>
              <a:endParaRPr lang="ko-KR" altLang="en-US" sz="13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9D8223E-0643-664F-BD6A-EF7BD8BAED60}"/>
              </a:ext>
            </a:extLst>
          </p:cNvPr>
          <p:cNvSpPr/>
          <p:nvPr/>
        </p:nvSpPr>
        <p:spPr>
          <a:xfrm>
            <a:off x="303066" y="2719272"/>
            <a:ext cx="26420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ysClr val="windowText" lastClr="000000"/>
                </a:solidFill>
                <a:latin typeface="Raleway"/>
              </a:rPr>
              <a:t>GPEDC </a:t>
            </a:r>
            <a:r>
              <a:rPr lang="bn-BD" b="1" dirty="0">
                <a:solidFill>
                  <a:sysClr val="windowText" lastClr="000000"/>
                </a:solidFill>
                <a:latin typeface="Raleway"/>
              </a:rPr>
              <a:t> একটি বিভিন্ন অংশীজনদের নিয়ে গঠিত একটি প্ল্যাটফর্ম, এর উদ্দেশ্য উন্নয়ন প্রচেষ্টাগুলির কার্যকারিতা বাড়ানো, যা দীর্ঘস্থায়ী এবং টেকসই উন্নয়ন লক্ষ্যমাত্রা ডেভেলপমেন্ট গোল (এস.ডি.জি.)এর অর্জনে অবদান রাখে।</a:t>
            </a:r>
            <a:endParaRPr lang="en-US" b="1" dirty="0">
              <a:solidFill>
                <a:sysClr val="windowText" lastClr="000000"/>
              </a:solidFill>
              <a:latin typeface="Raleway"/>
            </a:endParaRPr>
          </a:p>
          <a:p>
            <a:pPr algn="r"/>
            <a:endParaRPr 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6EC68-DDE9-6D4D-BFBE-63593C178565}"/>
              </a:ext>
            </a:extLst>
          </p:cNvPr>
          <p:cNvSpPr/>
          <p:nvPr/>
        </p:nvSpPr>
        <p:spPr>
          <a:xfrm>
            <a:off x="3063714" y="2761347"/>
            <a:ext cx="45719" cy="2662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76CC-7741-9843-B140-4E3F2031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ধন্যবাদ</a:t>
            </a: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7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0F54-CD01-DE4E-9290-1379367E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প্রারম্ভিক</a:t>
            </a:r>
            <a:r>
              <a:rPr lang="bn-IN" b="1" dirty="0"/>
              <a:t> আলোচনা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3DD5-E635-2A4B-8A3B-924294CA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287" y="1962497"/>
            <a:ext cx="5166816" cy="4404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উন্নয়ন</a:t>
            </a:r>
            <a:r>
              <a:rPr lang="bn-IN" sz="2400" b="1" dirty="0"/>
              <a:t> কী?</a:t>
            </a:r>
          </a:p>
          <a:p>
            <a:pPr marL="0" indent="0">
              <a:buNone/>
            </a:pPr>
            <a:r>
              <a:rPr lang="bn-IN" sz="2400" b="1" dirty="0"/>
              <a:t>তহবিল/ উন্নয়ন সহায়তা (</a:t>
            </a:r>
            <a:r>
              <a:rPr lang="en-US" sz="2400" b="1" dirty="0"/>
              <a:t>AID</a:t>
            </a:r>
            <a:r>
              <a:rPr lang="bn-IN" sz="2400" b="1" dirty="0"/>
              <a:t>) কী?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err="1"/>
              <a:t>উন্নয়ন</a:t>
            </a:r>
            <a:r>
              <a:rPr lang="bn-IN" sz="2400" b="1" dirty="0"/>
              <a:t> অংশীদার কারা?</a:t>
            </a:r>
            <a:br>
              <a:rPr lang="bn-IN" sz="2400" b="1" dirty="0"/>
            </a:br>
            <a:r>
              <a:rPr lang="bn-IN" sz="1200" b="1" dirty="0"/>
              <a:t>(সরকার, দাতা, নাগরিক সমাজ, কোম্পানি, প্রাইভেট সেক্টর, বহুজাতিক কোম্পানি)</a:t>
            </a:r>
          </a:p>
          <a:p>
            <a:pPr marL="0" indent="0">
              <a:buNone/>
            </a:pPr>
            <a:r>
              <a:rPr lang="bn-IN" sz="2400" b="1" dirty="0"/>
              <a:t>নাগরিক সমাজ কারা?</a:t>
            </a:r>
          </a:p>
          <a:p>
            <a:pPr marL="0" indent="0">
              <a:buNone/>
            </a:pPr>
            <a:r>
              <a:rPr lang="bn-IN" sz="2400" b="1" dirty="0"/>
              <a:t>সমতা-সাম্যতা</a:t>
            </a:r>
          </a:p>
          <a:p>
            <a:pPr marL="0" indent="0">
              <a:buNone/>
            </a:pPr>
            <a:r>
              <a:rPr lang="bn-IN" sz="2400" b="1" dirty="0"/>
              <a:t>আন্তর্জাতিক সহযোগিতা</a:t>
            </a:r>
          </a:p>
          <a:p>
            <a:pPr marL="0" indent="0">
              <a:buNone/>
            </a:pPr>
            <a:r>
              <a:rPr lang="en-US" sz="2400" b="1" dirty="0"/>
              <a:t>Shared Responsibility</a:t>
            </a:r>
          </a:p>
          <a:p>
            <a:pPr marL="0" indent="0">
              <a:buNone/>
            </a:pPr>
            <a:r>
              <a:rPr lang="en-US" sz="2400" b="1" dirty="0"/>
              <a:t>Redistributive Justice</a:t>
            </a:r>
            <a:endParaRPr lang="bn-IN" sz="2400" b="1" dirty="0"/>
          </a:p>
        </p:txBody>
      </p:sp>
      <p:pic>
        <p:nvPicPr>
          <p:cNvPr id="1026" name="Picture 2" descr="Image result for aid">
            <a:extLst>
              <a:ext uri="{FF2B5EF4-FFF2-40B4-BE49-F238E27FC236}">
                <a16:creationId xmlns:a16="http://schemas.microsoft.com/office/drawing/2014/main" id="{397DC987-E5D6-0F45-BFE0-85709406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96" y="2720897"/>
            <a:ext cx="4422892" cy="24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0F54-CD01-DE4E-9290-1379367E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তহবিলের</a:t>
            </a:r>
            <a:r>
              <a:rPr lang="bn-IN" b="1" dirty="0"/>
              <a:t> </a:t>
            </a:r>
            <a:r>
              <a:rPr lang="en-US" b="1" dirty="0" err="1"/>
              <a:t>কার্যকারিতা</a:t>
            </a:r>
            <a:r>
              <a:rPr lang="en-US" b="1" dirty="0"/>
              <a:t> </a:t>
            </a:r>
            <a:r>
              <a:rPr lang="en-US" sz="2600" dirty="0"/>
              <a:t>(Aid Effectiveness)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3DD5-E635-2A4B-8A3B-924294CA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707" y="2140916"/>
            <a:ext cx="4508894" cy="3891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/>
              <a:t>তহবিলের</a:t>
            </a:r>
            <a:r>
              <a:rPr lang="bn-IN" sz="3200" b="1" dirty="0"/>
              <a:t> </a:t>
            </a:r>
            <a:r>
              <a:rPr lang="en-US" sz="3200" b="1" dirty="0" err="1"/>
              <a:t>কার্যকারিতা</a:t>
            </a:r>
            <a:r>
              <a:rPr lang="en-US" sz="3200" b="1" dirty="0"/>
              <a:t> </a:t>
            </a:r>
            <a:r>
              <a:rPr lang="en-US" sz="3200" b="1" dirty="0" err="1"/>
              <a:t>হলো</a:t>
            </a:r>
            <a:r>
              <a:rPr lang="en-US" sz="3200" b="1" dirty="0"/>
              <a:t> </a:t>
            </a:r>
            <a:r>
              <a:rPr lang="en-US" sz="3200" b="1" dirty="0" err="1"/>
              <a:t>অর্থনৈতিক</a:t>
            </a:r>
            <a:r>
              <a:rPr lang="bn-IN" sz="3200" b="1" dirty="0"/>
              <a:t> উন্নয়ন</a:t>
            </a:r>
            <a:r>
              <a:rPr lang="en-US" sz="3200" b="1" dirty="0"/>
              <a:t> </a:t>
            </a:r>
            <a:r>
              <a:rPr lang="en-US" sz="3200" b="1" dirty="0" err="1"/>
              <a:t>এবং</a:t>
            </a:r>
            <a:r>
              <a:rPr lang="en-US" sz="3200" b="1" dirty="0"/>
              <a:t> </a:t>
            </a:r>
            <a:r>
              <a:rPr lang="en-US" sz="3200" b="1" dirty="0" err="1"/>
              <a:t>মানব</a:t>
            </a:r>
            <a:r>
              <a:rPr lang="en-US" sz="3200" b="1" dirty="0"/>
              <a:t> </a:t>
            </a:r>
            <a:r>
              <a:rPr lang="en-US" sz="3200" b="1" dirty="0" err="1"/>
              <a:t>উন্নয়নে</a:t>
            </a:r>
            <a:r>
              <a:rPr lang="en-US" sz="3200" b="1" dirty="0"/>
              <a:t> </a:t>
            </a:r>
            <a:r>
              <a:rPr lang="en-US" sz="3200" b="1" dirty="0" err="1"/>
              <a:t>প্রদত্ত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তহবিলের</a:t>
            </a:r>
            <a:r>
              <a:rPr lang="bn-IN" sz="3200" b="1" dirty="0">
                <a:solidFill>
                  <a:srgbClr val="FF0000"/>
                </a:solidFill>
              </a:rPr>
              <a:t> </a:t>
            </a:r>
            <a:br>
              <a:rPr lang="bn-IN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কার্যকর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ব্যবহার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4C3B5-6738-3742-9D1A-2FFBA177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277" y="2638556"/>
            <a:ext cx="4346782" cy="2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20A4-4BCC-694C-8C1D-73FFE516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ইতিহাস</a:t>
            </a:r>
            <a:r>
              <a:rPr lang="en-US" sz="3600" b="1" dirty="0"/>
              <a:t> </a:t>
            </a:r>
            <a:r>
              <a:rPr lang="en-US" dirty="0"/>
              <a:t>(Background)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3D59-A48B-464F-9E25-9F3F0079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08" y="2694926"/>
            <a:ext cx="9677931" cy="2843561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দ্বিতীয়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বিশ্বযুদ্ধের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পর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থেকেই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মূলত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উন্নয়ন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সহায়তা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ব্যবস্থার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জোর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প্রচলন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হয়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সেই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সহায়তার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মূল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উদ্দেশ্য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ছিল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দেশগুলোর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পুনর্গঠন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।</a:t>
            </a:r>
          </a:p>
          <a:p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স্নায়ুযুদ্ধের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পর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উন্নয়ন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সহায়তা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বিস্তার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লাভ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করে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সেই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সময়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থেকে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উন্নয়ন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সহায়তার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লক্ষ্য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হয়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দারিদ্র্য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বিমোচন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ও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আর্থ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সামাজিক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উন্নয়ন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15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B78-C68C-7A46-A400-B01BC8CE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তহবিল</a:t>
            </a:r>
            <a:r>
              <a:rPr lang="bn-IN" sz="3600" b="1" dirty="0"/>
              <a:t> </a:t>
            </a:r>
            <a:r>
              <a:rPr lang="en-US" sz="3600" b="1" dirty="0" err="1"/>
              <a:t>কার্যকারিতা</a:t>
            </a:r>
            <a:r>
              <a:rPr lang="en-US" sz="3600" b="1" dirty="0"/>
              <a:t> </a:t>
            </a:r>
            <a:r>
              <a:rPr lang="en-US" sz="3600" b="1" dirty="0" err="1"/>
              <a:t>কেন</a:t>
            </a:r>
            <a:r>
              <a:rPr lang="en-US" sz="3600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4112-B3FB-A046-A8A8-74403121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2173357"/>
            <a:ext cx="9859618" cy="3945221"/>
          </a:xfrm>
        </p:spPr>
        <p:txBody>
          <a:bodyPr>
            <a:normAutofit/>
          </a:bodyPr>
          <a:lstStyle/>
          <a:p>
            <a:r>
              <a:rPr lang="en-US" sz="2200" b="1" dirty="0"/>
              <a:t>২১ </a:t>
            </a:r>
            <a:r>
              <a:rPr lang="en-US" sz="2200" b="1" dirty="0" err="1"/>
              <a:t>শতকে</a:t>
            </a:r>
            <a:r>
              <a:rPr lang="en-US" sz="2200" b="1" dirty="0"/>
              <a:t> </a:t>
            </a:r>
            <a:r>
              <a:rPr lang="en-US" sz="2200" b="1" dirty="0" err="1"/>
              <a:t>উন্নয়ন</a:t>
            </a:r>
            <a:r>
              <a:rPr lang="en-US" sz="2200" b="1" dirty="0"/>
              <a:t> </a:t>
            </a:r>
            <a:r>
              <a:rPr lang="en-US" sz="2200" b="1" dirty="0" err="1"/>
              <a:t>মানে</a:t>
            </a:r>
            <a:r>
              <a:rPr lang="en-US" sz="2200" b="1" dirty="0"/>
              <a:t> </a:t>
            </a:r>
            <a:r>
              <a:rPr lang="en-US" sz="2200" b="1" dirty="0" err="1"/>
              <a:t>শুধু</a:t>
            </a:r>
            <a:r>
              <a:rPr lang="en-US" sz="2200" b="1" dirty="0"/>
              <a:t> </a:t>
            </a:r>
            <a:r>
              <a:rPr lang="en-US" sz="2200" b="1" dirty="0" err="1"/>
              <a:t>অর্থ</a:t>
            </a:r>
            <a:r>
              <a:rPr lang="en-US" sz="2200" b="1" dirty="0"/>
              <a:t> </a:t>
            </a:r>
            <a:r>
              <a:rPr lang="en-US" sz="2200" b="1" dirty="0" err="1"/>
              <a:t>সহায়তার</a:t>
            </a:r>
            <a:r>
              <a:rPr lang="en-US" sz="2200" b="1" dirty="0"/>
              <a:t> </a:t>
            </a:r>
            <a:r>
              <a:rPr lang="en-US" sz="2200" b="1" dirty="0" err="1"/>
              <a:t>পরিমাণ</a:t>
            </a:r>
            <a:r>
              <a:rPr lang="en-US" sz="2200" b="1" dirty="0"/>
              <a:t> </a:t>
            </a:r>
            <a:r>
              <a:rPr lang="en-US" sz="2200" b="1" dirty="0" err="1"/>
              <a:t>নয়</a:t>
            </a:r>
            <a:r>
              <a:rPr lang="en-US" sz="2200" b="1" dirty="0"/>
              <a:t>, </a:t>
            </a:r>
            <a:r>
              <a:rPr lang="en-US" sz="2200" b="1" dirty="0" err="1"/>
              <a:t>কিভাবে</a:t>
            </a:r>
            <a:r>
              <a:rPr lang="en-US" sz="2200" b="1" dirty="0"/>
              <a:t> </a:t>
            </a:r>
            <a:r>
              <a:rPr lang="en-US" sz="2200" b="1" dirty="0" err="1"/>
              <a:t>এই</a:t>
            </a:r>
            <a:r>
              <a:rPr lang="en-US" sz="2200" b="1" dirty="0"/>
              <a:t> </a:t>
            </a:r>
            <a:r>
              <a:rPr lang="en-US" sz="2200" b="1" dirty="0" err="1"/>
              <a:t>অর্থ</a:t>
            </a:r>
            <a:r>
              <a:rPr lang="en-US" sz="2200" b="1" dirty="0"/>
              <a:t> </a:t>
            </a:r>
            <a:r>
              <a:rPr lang="en-US" sz="2200" b="1" dirty="0" err="1"/>
              <a:t>ব্যবহার</a:t>
            </a:r>
            <a:r>
              <a:rPr lang="en-US" sz="2200" b="1" dirty="0"/>
              <a:t> </a:t>
            </a:r>
            <a:r>
              <a:rPr lang="en-US" sz="2200" b="1" dirty="0" err="1"/>
              <a:t>করা</a:t>
            </a:r>
            <a:r>
              <a:rPr lang="en-US" sz="2200" b="1" dirty="0"/>
              <a:t> </a:t>
            </a:r>
            <a:r>
              <a:rPr lang="en-US" sz="2200" b="1" dirty="0" err="1"/>
              <a:t>হচ্ছে</a:t>
            </a:r>
            <a:r>
              <a:rPr lang="en-US" sz="2200" b="1" dirty="0"/>
              <a:t> </a:t>
            </a:r>
            <a:r>
              <a:rPr lang="en-US" sz="2200" b="1" dirty="0" err="1"/>
              <a:t>তাও</a:t>
            </a:r>
            <a:r>
              <a:rPr lang="en-US" sz="2200" b="1" dirty="0"/>
              <a:t> </a:t>
            </a:r>
            <a:r>
              <a:rPr lang="en-US" sz="2200" b="1" dirty="0" err="1"/>
              <a:t>বিবেচনা</a:t>
            </a:r>
            <a:r>
              <a:rPr lang="en-US" sz="2200" b="1" dirty="0"/>
              <a:t> </a:t>
            </a:r>
            <a:r>
              <a:rPr lang="en-US" sz="2200" b="1" dirty="0" err="1"/>
              <a:t>করতে</a:t>
            </a:r>
            <a:r>
              <a:rPr lang="en-US" sz="2200" b="1" dirty="0"/>
              <a:t> </a:t>
            </a:r>
            <a:r>
              <a:rPr lang="en-US" sz="2200" b="1" dirty="0" err="1"/>
              <a:t>হবে</a:t>
            </a:r>
            <a:r>
              <a:rPr lang="en-US" sz="2200" b="1" dirty="0"/>
              <a:t>। </a:t>
            </a:r>
          </a:p>
          <a:p>
            <a:r>
              <a:rPr lang="en-US" sz="2200" b="1" dirty="0" err="1"/>
              <a:t>উন্নয়ন</a:t>
            </a:r>
            <a:r>
              <a:rPr lang="en-US" sz="2200" b="1" dirty="0"/>
              <a:t> </a:t>
            </a:r>
            <a:r>
              <a:rPr lang="en-US" sz="2200" b="1" dirty="0" err="1"/>
              <a:t>সহায়তার</a:t>
            </a:r>
            <a:r>
              <a:rPr lang="en-US" sz="2200" b="1" dirty="0"/>
              <a:t> </a:t>
            </a:r>
            <a:r>
              <a:rPr lang="en-US" sz="2200" b="1" dirty="0" err="1"/>
              <a:t>ধরণ</a:t>
            </a:r>
            <a:r>
              <a:rPr lang="en-US" sz="2200" b="1" dirty="0"/>
              <a:t> </a:t>
            </a:r>
            <a:r>
              <a:rPr lang="en-US" sz="2200" b="1" dirty="0" err="1"/>
              <a:t>হয়ে</a:t>
            </a:r>
            <a:r>
              <a:rPr lang="en-US" sz="2200" b="1" dirty="0"/>
              <a:t> </a:t>
            </a:r>
            <a:r>
              <a:rPr lang="en-US" sz="2200" b="1" dirty="0" err="1"/>
              <a:t>গেছে</a:t>
            </a:r>
            <a:r>
              <a:rPr lang="en-US" sz="2200" b="1" dirty="0"/>
              <a:t> </a:t>
            </a:r>
            <a:r>
              <a:rPr lang="en-US" sz="2200" b="1" dirty="0" err="1"/>
              <a:t>অস্থির</a:t>
            </a:r>
            <a:r>
              <a:rPr lang="en-US" sz="2200" b="1" dirty="0"/>
              <a:t>, </a:t>
            </a:r>
            <a:r>
              <a:rPr lang="en-US" sz="2200" b="1" dirty="0" err="1"/>
              <a:t>কম</a:t>
            </a:r>
            <a:r>
              <a:rPr lang="en-US" sz="2200" b="1" dirty="0"/>
              <a:t> </a:t>
            </a:r>
            <a:r>
              <a:rPr lang="en-US" sz="2200" b="1" dirty="0" err="1"/>
              <a:t>স্বচ্ছ</a:t>
            </a:r>
            <a:r>
              <a:rPr lang="en-US" sz="2200" b="1" dirty="0"/>
              <a:t> </a:t>
            </a:r>
            <a:r>
              <a:rPr lang="en-US" sz="2200" b="1" dirty="0" err="1"/>
              <a:t>এবং</a:t>
            </a:r>
            <a:r>
              <a:rPr lang="en-US" sz="2200" b="1" dirty="0"/>
              <a:t> </a:t>
            </a:r>
            <a:r>
              <a:rPr lang="en-US" sz="2200" b="1" dirty="0" err="1"/>
              <a:t>সহজে</a:t>
            </a:r>
            <a:r>
              <a:rPr lang="en-US" sz="2200" b="1" dirty="0"/>
              <a:t> </a:t>
            </a:r>
            <a:r>
              <a:rPr lang="en-US" sz="2200" b="1" dirty="0" err="1"/>
              <a:t>অনুমান</a:t>
            </a:r>
            <a:r>
              <a:rPr lang="en-US" sz="2200" b="1" dirty="0"/>
              <a:t> </a:t>
            </a:r>
            <a:r>
              <a:rPr lang="en-US" sz="2200" b="1" dirty="0" err="1"/>
              <a:t>করা</a:t>
            </a:r>
            <a:r>
              <a:rPr lang="en-US" sz="2200" b="1" dirty="0"/>
              <a:t> </a:t>
            </a:r>
            <a:r>
              <a:rPr lang="en-US" sz="2200" b="1" dirty="0" err="1"/>
              <a:t>যায়</a:t>
            </a:r>
            <a:r>
              <a:rPr lang="en-US" sz="2200" b="1" dirty="0"/>
              <a:t> </a:t>
            </a:r>
            <a:r>
              <a:rPr lang="en-US" sz="2200" b="1" dirty="0" err="1"/>
              <a:t>না</a:t>
            </a:r>
            <a:r>
              <a:rPr lang="en-US" sz="2200" b="1" dirty="0"/>
              <a:t> </a:t>
            </a:r>
            <a:r>
              <a:rPr lang="en-US" sz="2200" b="1" dirty="0" err="1"/>
              <a:t>এমন</a:t>
            </a:r>
            <a:r>
              <a:rPr lang="en-US" sz="2200" b="1" dirty="0"/>
              <a:t>।</a:t>
            </a:r>
          </a:p>
          <a:p>
            <a:r>
              <a:rPr lang="en-US" sz="2200" b="1" dirty="0" err="1"/>
              <a:t>নানা</a:t>
            </a:r>
            <a:r>
              <a:rPr lang="en-US" sz="2200" b="1" dirty="0"/>
              <a:t> </a:t>
            </a:r>
            <a:r>
              <a:rPr lang="en-US" sz="2200" b="1" dirty="0" err="1"/>
              <a:t>কারণে</a:t>
            </a:r>
            <a:r>
              <a:rPr lang="en-US" sz="2200" b="1" dirty="0"/>
              <a:t> </a:t>
            </a:r>
            <a:r>
              <a:rPr lang="en-US" sz="2200" b="1" dirty="0" err="1"/>
              <a:t>উন্নয়নশীল</a:t>
            </a:r>
            <a:r>
              <a:rPr lang="en-US" sz="2200" b="1" dirty="0"/>
              <a:t> </a:t>
            </a:r>
            <a:r>
              <a:rPr lang="en-US" sz="2200" b="1" dirty="0" err="1"/>
              <a:t>দেশগুলোতে</a:t>
            </a:r>
            <a:r>
              <a:rPr lang="en-US" sz="2200" b="1" dirty="0"/>
              <a:t> </a:t>
            </a:r>
            <a:r>
              <a:rPr lang="en-US" sz="2200" b="1" dirty="0" err="1"/>
              <a:t>ইউরোপীয়</a:t>
            </a:r>
            <a:r>
              <a:rPr lang="en-US" sz="2200" b="1" dirty="0"/>
              <a:t> </a:t>
            </a:r>
            <a:r>
              <a:rPr lang="en-US" sz="2200" b="1" dirty="0" err="1"/>
              <a:t>ইউনিয়নের</a:t>
            </a:r>
            <a:r>
              <a:rPr lang="en-US" sz="2200" b="1" dirty="0"/>
              <a:t> </a:t>
            </a:r>
            <a:r>
              <a:rPr lang="en-US" sz="2200" b="1" dirty="0" err="1"/>
              <a:t>প্রদত্ত</a:t>
            </a:r>
            <a:r>
              <a:rPr lang="en-US" sz="2200" b="1" dirty="0"/>
              <a:t> </a:t>
            </a:r>
            <a:r>
              <a:rPr lang="en-US" sz="2200" b="1" dirty="0" err="1"/>
              <a:t>উন্নয়ন</a:t>
            </a:r>
            <a:r>
              <a:rPr lang="en-US" sz="2200" b="1" dirty="0"/>
              <a:t> </a:t>
            </a:r>
            <a:r>
              <a:rPr lang="en-US" sz="2200" b="1" dirty="0" err="1"/>
              <a:t>সহায়তার</a:t>
            </a:r>
            <a:r>
              <a:rPr lang="en-US" sz="2200" b="1" dirty="0"/>
              <a:t> ১০-২০% </a:t>
            </a:r>
            <a:r>
              <a:rPr lang="en-US" sz="2200" b="1" dirty="0" err="1"/>
              <a:t>মারাত্মকভাবে</a:t>
            </a:r>
            <a:r>
              <a:rPr lang="en-US" sz="2200" b="1" dirty="0"/>
              <a:t> </a:t>
            </a:r>
            <a:r>
              <a:rPr lang="en-US" sz="2200" b="1" dirty="0" err="1"/>
              <a:t>ক্ষতিগ্রস্ত</a:t>
            </a:r>
            <a:r>
              <a:rPr lang="en-US" sz="2200" b="1" dirty="0"/>
              <a:t> </a:t>
            </a:r>
            <a:r>
              <a:rPr lang="en-US" sz="2200" b="1" dirty="0" err="1"/>
              <a:t>হয়</a:t>
            </a:r>
            <a:r>
              <a:rPr lang="en-US" sz="2200" b="1" dirty="0"/>
              <a:t>। </a:t>
            </a:r>
          </a:p>
          <a:p>
            <a:r>
              <a:rPr lang="en-US" sz="2200" b="1" dirty="0" err="1"/>
              <a:t>গত</a:t>
            </a:r>
            <a:r>
              <a:rPr lang="en-US" sz="2200" b="1" dirty="0"/>
              <a:t> </a:t>
            </a:r>
            <a:r>
              <a:rPr lang="en-US" sz="2200" b="1" dirty="0" err="1"/>
              <a:t>অর্ধ</a:t>
            </a:r>
            <a:r>
              <a:rPr lang="en-US" sz="2200" b="1" dirty="0"/>
              <a:t> </a:t>
            </a:r>
            <a:r>
              <a:rPr lang="en-US" sz="2200" b="1" dirty="0" err="1"/>
              <a:t>শতাব্দি</a:t>
            </a:r>
            <a:r>
              <a:rPr lang="en-US" sz="2200" b="1" dirty="0"/>
              <a:t> </a:t>
            </a:r>
            <a:r>
              <a:rPr lang="en-US" sz="2200" b="1" dirty="0" err="1"/>
              <a:t>ধরে</a:t>
            </a:r>
            <a:r>
              <a:rPr lang="en-US" sz="2200" b="1" dirty="0"/>
              <a:t> ২.৩ </a:t>
            </a:r>
            <a:r>
              <a:rPr lang="en-US" sz="2200" b="1" dirty="0" err="1"/>
              <a:t>ট্রিলিয়ন</a:t>
            </a:r>
            <a:r>
              <a:rPr lang="en-US" sz="2200" b="1" dirty="0"/>
              <a:t> </a:t>
            </a:r>
            <a:r>
              <a:rPr lang="en-US" sz="2200" b="1" dirty="0" err="1"/>
              <a:t>ডলারের</a:t>
            </a:r>
            <a:r>
              <a:rPr lang="en-US" sz="2200" b="1" dirty="0"/>
              <a:t> </a:t>
            </a:r>
            <a:r>
              <a:rPr lang="en-US" sz="2200" b="1" dirty="0" err="1"/>
              <a:t>উন্নয়ন</a:t>
            </a:r>
            <a:r>
              <a:rPr lang="en-US" sz="2200" b="1" dirty="0"/>
              <a:t> </a:t>
            </a:r>
            <a:r>
              <a:rPr lang="en-US" sz="2200" b="1" dirty="0" err="1"/>
              <a:t>সহায়তা</a:t>
            </a:r>
            <a:r>
              <a:rPr lang="en-US" sz="2200" b="1" dirty="0"/>
              <a:t> </a:t>
            </a:r>
            <a:r>
              <a:rPr lang="en-US" sz="2200" b="1" dirty="0" err="1"/>
              <a:t>প্রদান</a:t>
            </a:r>
            <a:r>
              <a:rPr lang="en-US" sz="2200" b="1" dirty="0"/>
              <a:t> </a:t>
            </a:r>
            <a:r>
              <a:rPr lang="en-US" sz="2200" b="1" dirty="0" err="1"/>
              <a:t>করা</a:t>
            </a:r>
            <a:r>
              <a:rPr lang="en-US" sz="2200" b="1" dirty="0"/>
              <a:t> </a:t>
            </a:r>
            <a:r>
              <a:rPr lang="en-US" sz="2200" b="1" dirty="0" err="1"/>
              <a:t>হলেও</a:t>
            </a:r>
            <a:r>
              <a:rPr lang="en-US" sz="2200" b="1" dirty="0"/>
              <a:t> </a:t>
            </a:r>
            <a:r>
              <a:rPr lang="en-US" sz="2200" b="1" dirty="0" err="1"/>
              <a:t>দারিদ্র</a:t>
            </a:r>
            <a:r>
              <a:rPr lang="en-US" sz="2200" b="1" dirty="0"/>
              <a:t> </a:t>
            </a:r>
            <a:r>
              <a:rPr lang="en-US" sz="2200" b="1" dirty="0" err="1"/>
              <a:t>বিমোচন</a:t>
            </a:r>
            <a:r>
              <a:rPr lang="en-US" sz="2200" b="1" dirty="0"/>
              <a:t> </a:t>
            </a:r>
            <a:r>
              <a:rPr lang="en-US" sz="2200" b="1" dirty="0" err="1"/>
              <a:t>এবং</a:t>
            </a:r>
            <a:r>
              <a:rPr lang="en-US" sz="2200" b="1" dirty="0"/>
              <a:t> </a:t>
            </a:r>
            <a:r>
              <a:rPr lang="en-US" sz="2200" b="1" dirty="0" err="1"/>
              <a:t>সংঘাত</a:t>
            </a:r>
            <a:r>
              <a:rPr lang="en-US" sz="2200" b="1" dirty="0"/>
              <a:t> </a:t>
            </a:r>
            <a:r>
              <a:rPr lang="en-US" sz="2200" b="1" dirty="0" err="1"/>
              <a:t>নিরসনে</a:t>
            </a:r>
            <a:r>
              <a:rPr lang="en-US" sz="2200" b="1" dirty="0"/>
              <a:t> </a:t>
            </a:r>
            <a:r>
              <a:rPr lang="en-US" sz="2200" b="1" dirty="0" err="1"/>
              <a:t>এই</a:t>
            </a:r>
            <a:r>
              <a:rPr lang="en-US" sz="2200" b="1" dirty="0"/>
              <a:t> </a:t>
            </a:r>
            <a:r>
              <a:rPr lang="en-US" sz="2200" b="1" dirty="0" err="1"/>
              <a:t>সহায়তা</a:t>
            </a:r>
            <a:r>
              <a:rPr lang="en-US" sz="2200" b="1" dirty="0"/>
              <a:t> </a:t>
            </a:r>
            <a:r>
              <a:rPr lang="en-US" sz="2200" b="1" dirty="0" err="1"/>
              <a:t>কাঙ্ক্ষিত</a:t>
            </a:r>
            <a:r>
              <a:rPr lang="en-US" sz="2200" b="1" dirty="0"/>
              <a:t> </a:t>
            </a:r>
            <a:r>
              <a:rPr lang="en-US" sz="2200" b="1" dirty="0" err="1"/>
              <a:t>ভূমিকা</a:t>
            </a:r>
            <a:r>
              <a:rPr lang="en-US" sz="2200" b="1" dirty="0"/>
              <a:t> </a:t>
            </a:r>
            <a:r>
              <a:rPr lang="en-US" sz="2200" b="1" dirty="0" err="1"/>
              <a:t>পালন</a:t>
            </a:r>
            <a:r>
              <a:rPr lang="en-US" sz="2200" b="1" dirty="0"/>
              <a:t> </a:t>
            </a:r>
            <a:r>
              <a:rPr lang="en-US" sz="2200" b="1" dirty="0" err="1"/>
              <a:t>করতে</a:t>
            </a:r>
            <a:r>
              <a:rPr lang="en-US" sz="2200" b="1" dirty="0"/>
              <a:t> </a:t>
            </a:r>
            <a:r>
              <a:rPr lang="en-US" sz="2200" b="1" dirty="0" err="1"/>
              <a:t>পারেনি</a:t>
            </a:r>
            <a:r>
              <a:rPr lang="en-US" sz="2200" b="1" dirty="0"/>
              <a:t>। ২০১০ </a:t>
            </a:r>
            <a:r>
              <a:rPr lang="en-US" sz="2200" b="1" dirty="0" err="1"/>
              <a:t>সালে</a:t>
            </a:r>
            <a:r>
              <a:rPr lang="en-US" sz="2200" b="1" dirty="0"/>
              <a:t> </a:t>
            </a:r>
            <a:r>
              <a:rPr lang="en-US" sz="2200" b="1" dirty="0" err="1"/>
              <a:t>এসে</a:t>
            </a:r>
            <a:r>
              <a:rPr lang="en-US" sz="2200" b="1" dirty="0"/>
              <a:t> </a:t>
            </a:r>
            <a:r>
              <a:rPr lang="en-US" sz="2200" b="1" dirty="0" err="1"/>
              <a:t>উন্নয়নের</a:t>
            </a:r>
            <a:r>
              <a:rPr lang="en-US" sz="2200" b="1" dirty="0"/>
              <a:t> ১৩টি </a:t>
            </a:r>
            <a:r>
              <a:rPr lang="en-US" sz="2200" b="1" dirty="0" err="1"/>
              <a:t>লক্ষ্যের</a:t>
            </a:r>
            <a:r>
              <a:rPr lang="en-US" sz="2200" b="1" dirty="0"/>
              <a:t> </a:t>
            </a:r>
            <a:r>
              <a:rPr lang="en-US" sz="2200" b="1" dirty="0" err="1"/>
              <a:t>মাত্র</a:t>
            </a:r>
            <a:r>
              <a:rPr lang="en-US" sz="2200" b="1" dirty="0"/>
              <a:t> ১টি </a:t>
            </a:r>
            <a:r>
              <a:rPr lang="en-US" sz="2200" b="1" dirty="0" err="1"/>
              <a:t>লক্ষ্য</a:t>
            </a:r>
            <a:r>
              <a:rPr lang="en-US" sz="2200" b="1" dirty="0"/>
              <a:t> </a:t>
            </a:r>
            <a:r>
              <a:rPr lang="en-US" sz="2200" b="1" dirty="0" err="1"/>
              <a:t>পূরণ</a:t>
            </a:r>
            <a:r>
              <a:rPr lang="en-US" sz="2200" b="1" dirty="0"/>
              <a:t> </a:t>
            </a:r>
            <a:r>
              <a:rPr lang="en-US" sz="2200" b="1" dirty="0" err="1"/>
              <a:t>হয়</a:t>
            </a:r>
            <a:r>
              <a:rPr lang="en-US" sz="2200" b="1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5B1D-2AA1-984B-B227-30C6B2D8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err="1"/>
              <a:t>উন্নয়ন</a:t>
            </a:r>
            <a:r>
              <a:rPr lang="en-US" altLang="ko-KR" sz="3600" b="1" dirty="0"/>
              <a:t> </a:t>
            </a:r>
            <a:r>
              <a:rPr lang="en-US" altLang="ko-KR" sz="3600" b="1" dirty="0" err="1"/>
              <a:t>সহায়তা</a:t>
            </a:r>
            <a:r>
              <a:rPr lang="en-US" altLang="ko-KR" sz="3600" b="1" dirty="0"/>
              <a:t> </a:t>
            </a:r>
            <a:r>
              <a:rPr lang="en-US" altLang="ko-KR" sz="3600" b="1" dirty="0" err="1"/>
              <a:t>থেকে</a:t>
            </a:r>
            <a:r>
              <a:rPr lang="en-US" altLang="ko-KR" sz="3600" b="1" dirty="0"/>
              <a:t> </a:t>
            </a:r>
            <a:r>
              <a:rPr lang="en-US" altLang="ko-KR" sz="3600" b="1" dirty="0" err="1"/>
              <a:t>কার্যকর</a:t>
            </a:r>
            <a:r>
              <a:rPr lang="en-US" altLang="ko-KR" sz="3600" b="1" dirty="0"/>
              <a:t> </a:t>
            </a:r>
            <a:r>
              <a:rPr lang="en-US" altLang="ko-KR" sz="3600" b="1" dirty="0" err="1"/>
              <a:t>উন্নয়ন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A7DD-B500-5945-AF65-6776261E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00" y="1908313"/>
            <a:ext cx="11029615" cy="4744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sz="2500" b="1" dirty="0"/>
          </a:p>
          <a:p>
            <a:pPr marL="0" indent="0">
              <a:buNone/>
            </a:pPr>
            <a:r>
              <a:rPr lang="bn-BD" altLang="ko-KR" sz="2500" b="1" dirty="0"/>
              <a:t>তহবিল কার্যকারিতা কাঠামোর বিবর্তন</a:t>
            </a:r>
            <a:r>
              <a:rPr lang="en-US" altLang="ko-KR" sz="2500" b="1" dirty="0"/>
              <a:t> (Evolution of Aid Effectiveness Framework)  </a:t>
            </a:r>
          </a:p>
          <a:p>
            <a:r>
              <a:rPr lang="bn-BD" altLang="ko-KR" sz="2500" b="1" dirty="0"/>
              <a:t>সহস্রাব্দ উন্নয়ন লক্ষ্য</a:t>
            </a:r>
            <a:r>
              <a:rPr lang="en-US" altLang="ko-KR" sz="2500" b="1" dirty="0"/>
              <a:t> (</a:t>
            </a:r>
            <a:r>
              <a:rPr lang="en-US" altLang="ko-KR" sz="2800" dirty="0"/>
              <a:t>MDG) </a:t>
            </a:r>
            <a:endParaRPr lang="en-US" altLang="ko-KR" sz="2500" b="1" dirty="0"/>
          </a:p>
          <a:p>
            <a:r>
              <a:rPr lang="bn-BD" altLang="ko-KR" sz="2500" b="1" dirty="0"/>
              <a:t>মন্টরেই কনসেনসাস (2002)</a:t>
            </a:r>
            <a:endParaRPr lang="en-US" altLang="ko-KR" sz="2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n-BD" altLang="ko-KR" sz="1900" b="1" dirty="0"/>
              <a:t>উন্নয়ন অর্থায়ন বৃদ্ধি করার প্রতিশ্রুতি</a:t>
            </a:r>
            <a:endParaRPr lang="en-US" altLang="ko-KR" sz="19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n-BD" altLang="ko-KR" sz="1900" b="1" dirty="0"/>
              <a:t>অফিসিয়াল ডেভেলপমন্টে এসিসটেন্স / জিএনআই-এর  0.7%</a:t>
            </a:r>
            <a:endParaRPr lang="en-US" altLang="ko-KR" sz="1900" b="1" dirty="0"/>
          </a:p>
          <a:p>
            <a:r>
              <a:rPr lang="bn-BD" altLang="ko-KR" sz="2500" b="1" dirty="0"/>
              <a:t>তহবিল কার্যকারিতা বিষয়ক প্রথম উচ্চ-স্তরীয় ফোরাম</a:t>
            </a:r>
            <a:r>
              <a:rPr lang="en-US" altLang="ko-KR" sz="2500" b="1" dirty="0"/>
              <a:t> (</a:t>
            </a:r>
            <a:r>
              <a:rPr lang="en-US" altLang="ko-KR" sz="2800" b="1" dirty="0"/>
              <a:t>High-Level Forum on Aid Effectiveness)</a:t>
            </a:r>
            <a:r>
              <a:rPr lang="bn-BD" altLang="ko-KR" sz="25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n-BD" altLang="ko-KR" sz="2100" b="1" dirty="0"/>
              <a:t>রোম (২003)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n-BD" altLang="ko-KR" sz="2100" b="1" dirty="0"/>
              <a:t>ওইসিডি-এর নেতৃত্ব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n-BD" altLang="ko-KR" sz="2100" b="1" dirty="0"/>
              <a:t>সহায়তার সামঞ্জস্য নিশ্চত করা</a:t>
            </a:r>
            <a:endParaRPr lang="en-US" altLang="ko-KR" sz="21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755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4652-F01F-6E4A-B24E-97D2A90D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altLang="ko-KR" b="1" dirty="0"/>
              <a:t>উন্নয়ন সহায়তা/তহবিল কার্যকারিতা কাঠামোর বিবর্তন</a:t>
            </a:r>
            <a:endParaRPr lang="en-US" altLang="ko-K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7702-709F-0747-B23E-022908E5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10593"/>
            <a:ext cx="11029615" cy="3948578"/>
          </a:xfrm>
        </p:spPr>
        <p:txBody>
          <a:bodyPr>
            <a:noAutofit/>
          </a:bodyPr>
          <a:lstStyle/>
          <a:p>
            <a:r>
              <a:rPr lang="en-US" altLang="ko-KR" sz="2000" b="1" dirty="0"/>
              <a:t>HLF-2, Paris (2005) </a:t>
            </a:r>
          </a:p>
          <a:p>
            <a:pPr lvl="1"/>
            <a:r>
              <a:rPr lang="en-US" altLang="ko-KR" sz="2200" b="1" dirty="0" err="1"/>
              <a:t>প্যারিস</a:t>
            </a:r>
            <a:r>
              <a:rPr lang="en-US" altLang="ko-KR" sz="2200" b="1" dirty="0"/>
              <a:t> </a:t>
            </a:r>
            <a:r>
              <a:rPr lang="en-US" altLang="ko-KR" sz="2200" b="1" dirty="0" err="1"/>
              <a:t>ঘোষণা</a:t>
            </a:r>
            <a:endParaRPr lang="en-US" altLang="ko-KR" sz="2200" b="1" dirty="0"/>
          </a:p>
          <a:p>
            <a:pPr lvl="2"/>
            <a:r>
              <a:rPr lang="en-US" altLang="ko-KR" sz="2200" dirty="0"/>
              <a:t>৫ </a:t>
            </a:r>
            <a:r>
              <a:rPr lang="bn-BD" altLang="ko-KR" sz="2200" dirty="0"/>
              <a:t>টি মূলনীতি: মালিকানা, সংমিশ্রণ, সংহতকরণ, ফলাফল-ভিত্তিক ব্যবস্থাপনা, পারস্পরিক দায়বদ্ধতা</a:t>
            </a:r>
          </a:p>
          <a:p>
            <a:pPr lvl="2"/>
            <a:r>
              <a:rPr lang="bn-BD" altLang="ko-KR" sz="2200" dirty="0"/>
              <a:t>২০১০ সালের মধ্যে বাস্তবভিত্তিক এবং কর্ম-ভিত্তিক রোডম্যাপ: নির্দিষ্ট সূচক ও লক্ষ্যমাত্রা, পর্যবেক্ষণ প্রক্রিয়া</a:t>
            </a:r>
            <a:endParaRPr lang="en-US" altLang="ko-KR" sz="2200" dirty="0"/>
          </a:p>
          <a:p>
            <a:r>
              <a:rPr lang="en-US" altLang="ko-KR" sz="2000" b="1" dirty="0"/>
              <a:t>HLF-3, Accra (2008)  </a:t>
            </a:r>
          </a:p>
          <a:p>
            <a:pPr lvl="1"/>
            <a:r>
              <a:rPr lang="bn-BD" altLang="ko-KR" sz="2000" dirty="0"/>
              <a:t>প্যারিস ঘোষণার বাস্তবায়ন ত্বরান্বিত করা</a:t>
            </a:r>
          </a:p>
          <a:p>
            <a:pPr lvl="1"/>
            <a:r>
              <a:rPr lang="bn-BD" altLang="ko-KR" sz="2000" dirty="0"/>
              <a:t>উন্নতির জন্য তিনটি ক্ষেত্র: মালিকানা, অংশীদারিত্ব, ফলাফল বিতরণ</a:t>
            </a:r>
          </a:p>
        </p:txBody>
      </p:sp>
    </p:spTree>
    <p:extLst>
      <p:ext uri="{BB962C8B-B14F-4D97-AF65-F5344CB8AC3E}">
        <p14:creationId xmlns:p14="http://schemas.microsoft.com/office/powerpoint/2010/main" val="9022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A742-99F6-124D-9D21-D7DB8EF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altLang="ko-KR" b="1" dirty="0"/>
              <a:t>উন্নয়ন সহায়তা/তহবিল কার্যকারিতা কাঠামোর বিবর্তন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9C3E-DED3-F944-B230-ED3D508D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b="1" dirty="0"/>
              <a:t>HLF-4, Busan (2011)</a:t>
            </a:r>
          </a:p>
          <a:p>
            <a:pPr marL="366713" lvl="1" indent="-366713">
              <a:buSzPct val="95000"/>
            </a:pPr>
            <a:r>
              <a:rPr lang="en-US" altLang="ko-KR" sz="2700" b="1" dirty="0" err="1"/>
              <a:t>বৈশ্বিক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উন্নয়নের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জন্য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সহযোগিতার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একটি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গুরুত্বপূর্ণ</a:t>
            </a:r>
            <a:r>
              <a:rPr lang="en-US" altLang="ko-KR" sz="2700" b="1" dirty="0"/>
              <a:t> </a:t>
            </a:r>
            <a:r>
              <a:rPr lang="en-US" altLang="ko-KR" sz="2700" b="1" dirty="0" err="1"/>
              <a:t>চুক্তি</a:t>
            </a:r>
            <a:r>
              <a:rPr lang="en-US" altLang="ko-KR" sz="2700" b="1" dirty="0"/>
              <a:t> </a:t>
            </a:r>
            <a:endParaRPr lang="bn-BD" altLang="ko-KR" sz="2700" b="1" dirty="0"/>
          </a:p>
          <a:p>
            <a:pPr marL="366713" lvl="1" indent="-366713">
              <a:buSzPct val="95000"/>
            </a:pPr>
            <a:r>
              <a:rPr lang="bn-BD" altLang="ko-KR" sz="2500" dirty="0"/>
              <a:t>২৫০০ অংশগ্রহণকারী: (1) ১৬০টি দাতা দেশ ও দাতা সংমস্থা অংশ নেয়, (২) ৭০টি আন্তর্জাতিক সংস্থা, এনজিও এবং ব্যবসা প্রতিষ্ঠান </a:t>
            </a:r>
          </a:p>
          <a:p>
            <a:pPr marL="366713" lvl="1" indent="-366713">
              <a:buSzPct val="95000"/>
            </a:pPr>
            <a:r>
              <a:rPr lang="en-US" altLang="ko-KR" sz="2500" dirty="0"/>
              <a:t>MDGs </a:t>
            </a:r>
            <a:r>
              <a:rPr lang="bn-BD" altLang="ko-KR" sz="2500" dirty="0"/>
              <a:t>এবং টেকসই উন্নয়নের জন্য প্রতিজ্ঞা পুনর্ব্যক্ত করা হয়।</a:t>
            </a: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3746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A742-99F6-124D-9D21-D7DB8EF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altLang="ko-KR" sz="3600" b="1" dirty="0"/>
              <a:t>উন্নয়ন সহায়তা/তহবিল কার্যকারিতা কাঠামোর বিবর্তন</a:t>
            </a:r>
            <a:endParaRPr lang="en-US" sz="3600" dirty="0"/>
          </a:p>
        </p:txBody>
      </p:sp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CB61F94B-0633-D248-96A4-300E4CDE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17620" y="7125784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16455373-6B71-B341-9C19-D0FDE6BAFEA5}" type="slidenum">
              <a:rPr kumimoji="0" lang="en-US" altLang="ko-KR" smtClean="0">
                <a:solidFill>
                  <a:srgbClr val="424242"/>
                </a:solidFill>
              </a:rPr>
              <a:pPr/>
              <a:t>9</a:t>
            </a:fld>
            <a:endParaRPr kumimoji="0" lang="en-US" altLang="ko-KR">
              <a:solidFill>
                <a:srgbClr val="424242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5B0E42-ADD2-964C-B3EE-356A4D73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44" y="1892777"/>
            <a:ext cx="11070120" cy="2166268"/>
          </a:xfrm>
        </p:spPr>
        <p:txBody>
          <a:bodyPr>
            <a:normAutofit/>
          </a:bodyPr>
          <a:lstStyle/>
          <a:p>
            <a:r>
              <a:rPr lang="bn-BD" altLang="ko-KR" sz="2500" b="1" dirty="0"/>
              <a:t>উন্নয়ন সহায়তার কার্যকতারিতা থেকে কার্যকর উন্নয়ন নিয়ে আলোচনা শুরু হয়</a:t>
            </a:r>
          </a:p>
          <a:p>
            <a:r>
              <a:rPr lang="bn-BD" altLang="ko-KR" sz="2500" b="1" dirty="0"/>
              <a:t>প্যারিস এবং আকরা-এ গৃহীত সিদ্ধান্ত বাস্তবায়নে উন্নতি উদ্বেকগজনক</a:t>
            </a:r>
            <a:endParaRPr lang="en-US" altLang="ko-KR" sz="25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CB77E-A4BA-1143-BB63-90DB46CC547E}"/>
              </a:ext>
            </a:extLst>
          </p:cNvPr>
          <p:cNvSpPr/>
          <p:nvPr/>
        </p:nvSpPr>
        <p:spPr>
          <a:xfrm>
            <a:off x="3048000" y="4533192"/>
            <a:ext cx="70438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b="1" dirty="0" err="1"/>
              <a:t>জুন</a:t>
            </a:r>
            <a:r>
              <a:rPr lang="en-US" altLang="ko-KR" sz="2500" b="1" dirty="0"/>
              <a:t> ২০১২ –</a:t>
            </a:r>
            <a:r>
              <a:rPr lang="en-US" altLang="ko-KR" sz="2500" b="1" dirty="0" err="1"/>
              <a:t>তে</a:t>
            </a:r>
            <a:r>
              <a:rPr lang="en-US" altLang="ko-KR" sz="2500" b="1" dirty="0"/>
              <a:t> Global Partnership for Effective Development Cooperation </a:t>
            </a:r>
            <a:r>
              <a:rPr lang="en-US" altLang="ko-KR" sz="2500" b="1" dirty="0" err="1"/>
              <a:t>নামের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নতুন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কাঠামো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যাত্রা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শুরু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করে</a:t>
            </a:r>
            <a:r>
              <a:rPr lang="en-US" altLang="ko-KR" sz="2500" b="1" dirty="0"/>
              <a:t>।</a:t>
            </a:r>
            <a:endParaRPr lang="ko-KR" altLang="ko-KR" sz="25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72F-FC80-ED45-B1A8-4F0148D3D235}"/>
              </a:ext>
            </a:extLst>
          </p:cNvPr>
          <p:cNvSpPr/>
          <p:nvPr/>
        </p:nvSpPr>
        <p:spPr>
          <a:xfrm>
            <a:off x="2992244" y="4625078"/>
            <a:ext cx="55756" cy="106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901</TotalTime>
  <Words>534</Words>
  <Application>Microsoft Macintosh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굴림</vt:lpstr>
      <vt:lpstr>Arial</vt:lpstr>
      <vt:lpstr>Calibri</vt:lpstr>
      <vt:lpstr>Gill Sans MT</vt:lpstr>
      <vt:lpstr>휴먼매직체</vt:lpstr>
      <vt:lpstr>Raleway</vt:lpstr>
      <vt:lpstr>Vrinda</vt:lpstr>
      <vt:lpstr>Wingdings 2</vt:lpstr>
      <vt:lpstr>Dividend</vt:lpstr>
      <vt:lpstr>তহবিলের কার্যকারিতা বনাম উন্নয়নের কার্যকারিতা (Aid Effectiveness and Development Effectiveness) </vt:lpstr>
      <vt:lpstr>প্রারম্ভিক আলোচনা</vt:lpstr>
      <vt:lpstr>তহবিলের কার্যকারিতা (Aid Effectiveness)</vt:lpstr>
      <vt:lpstr>ইতিহাস (Background)</vt:lpstr>
      <vt:lpstr>তহবিল কার্যকারিতা কেন? </vt:lpstr>
      <vt:lpstr>উন্নয়ন সহায়তা থেকে কার্যকর উন্নয়ন</vt:lpstr>
      <vt:lpstr>উন্নয়ন সহায়তা/তহবিল কার্যকারিতা কাঠামোর বিবর্তন</vt:lpstr>
      <vt:lpstr>উন্নয়ন সহায়তা/তহবিল কার্যকারিতা কাঠামোর বিবর্তন</vt:lpstr>
      <vt:lpstr>উন্নয়ন সহায়তা/তহবিল কার্যকারিতা কাঠামোর বিবর্তন</vt:lpstr>
      <vt:lpstr>তহবিল কার্যকারিতা ও উন্নয়ন কার্যকারিতার পার্থক্য</vt:lpstr>
      <vt:lpstr>Global Partnership for Effective Development Cooperation (GPEDC)</vt:lpstr>
      <vt:lpstr>ধন্যবাদ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 Effectiveness </dc:title>
  <dc:creator>Microsoft Office User</dc:creator>
  <cp:lastModifiedBy>Maruf Barkat</cp:lastModifiedBy>
  <cp:revision>44</cp:revision>
  <dcterms:created xsi:type="dcterms:W3CDTF">2018-08-02T09:59:36Z</dcterms:created>
  <dcterms:modified xsi:type="dcterms:W3CDTF">2019-05-23T06:11:12Z</dcterms:modified>
</cp:coreProperties>
</file>